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3"/>
  </p:handoutMasterIdLst>
  <p:sldIdLst>
    <p:sldId id="265" r:id="rId2"/>
    <p:sldId id="283" r:id="rId3"/>
    <p:sldId id="284" r:id="rId4"/>
    <p:sldId id="285" r:id="rId5"/>
    <p:sldId id="330" r:id="rId6"/>
    <p:sldId id="331" r:id="rId7"/>
    <p:sldId id="332" r:id="rId8"/>
    <p:sldId id="333" r:id="rId9"/>
    <p:sldId id="257" r:id="rId10"/>
    <p:sldId id="266" r:id="rId11"/>
    <p:sldId id="282" r:id="rId12"/>
    <p:sldId id="272" r:id="rId13"/>
    <p:sldId id="273" r:id="rId14"/>
    <p:sldId id="279" r:id="rId15"/>
    <p:sldId id="277" r:id="rId16"/>
    <p:sldId id="287" r:id="rId17"/>
    <p:sldId id="289" r:id="rId18"/>
    <p:sldId id="288" r:id="rId19"/>
    <p:sldId id="290" r:id="rId20"/>
    <p:sldId id="304" r:id="rId21"/>
    <p:sldId id="280" r:id="rId22"/>
    <p:sldId id="300" r:id="rId23"/>
    <p:sldId id="301" r:id="rId24"/>
    <p:sldId id="309" r:id="rId25"/>
    <p:sldId id="302" r:id="rId26"/>
    <p:sldId id="307" r:id="rId27"/>
    <p:sldId id="323" r:id="rId28"/>
    <p:sldId id="306" r:id="rId29"/>
    <p:sldId id="334" r:id="rId30"/>
    <p:sldId id="335" r:id="rId31"/>
    <p:sldId id="291" r:id="rId32"/>
    <p:sldId id="324" r:id="rId33"/>
    <p:sldId id="314" r:id="rId34"/>
    <p:sldId id="305" r:id="rId35"/>
    <p:sldId id="325" r:id="rId36"/>
    <p:sldId id="326" r:id="rId37"/>
    <p:sldId id="292" r:id="rId38"/>
    <p:sldId id="303" r:id="rId39"/>
    <p:sldId id="322" r:id="rId40"/>
    <p:sldId id="327" r:id="rId41"/>
    <p:sldId id="293" r:id="rId42"/>
    <p:sldId id="328" r:id="rId43"/>
    <p:sldId id="329" r:id="rId44"/>
    <p:sldId id="336" r:id="rId45"/>
    <p:sldId id="294" r:id="rId46"/>
    <p:sldId id="299" r:id="rId47"/>
    <p:sldId id="308" r:id="rId48"/>
    <p:sldId id="295" r:id="rId49"/>
    <p:sldId id="311" r:id="rId50"/>
    <p:sldId id="313" r:id="rId51"/>
    <p:sldId id="296" r:id="rId52"/>
    <p:sldId id="317" r:id="rId53"/>
    <p:sldId id="320" r:id="rId54"/>
    <p:sldId id="321" r:id="rId55"/>
    <p:sldId id="297" r:id="rId56"/>
    <p:sldId id="316" r:id="rId57"/>
    <p:sldId id="312" r:id="rId58"/>
    <p:sldId id="318" r:id="rId59"/>
    <p:sldId id="319" r:id="rId60"/>
    <p:sldId id="298" r:id="rId61"/>
    <p:sldId id="281" r:id="rId62"/>
  </p:sldIdLst>
  <p:sldSz cx="9144000" cy="6858000" type="screen4x3"/>
  <p:notesSz cx="9931400" cy="67945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4381" cy="3399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700" y="0"/>
            <a:ext cx="4304381" cy="3399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2C174-AF8B-4097-8460-1F1A12CEBA82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3471"/>
            <a:ext cx="4304381" cy="3399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700" y="6453471"/>
            <a:ext cx="4304381" cy="3399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68850-6913-4FEE-BBC4-6FB483E68B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1231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9717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857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141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544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288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333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434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75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946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682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324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AAC34-E9AD-4904-B274-CA304F005C77}" type="datetimeFigureOut">
              <a:rPr lang="hr-HR" smtClean="0"/>
              <a:t>29.9.2020.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799C-34BC-49F6-AC30-C996A6651A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26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://illustration.pixmac.com/4/wave-pattern-elegance-softness-pixmac-illustration-4338217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08" y="5316940"/>
            <a:ext cx="9144000" cy="9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1560" y="332656"/>
            <a:ext cx="8064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Turističke</a:t>
            </a:r>
            <a:r>
              <a:rPr lang="en-GB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mogućnosti</a:t>
            </a:r>
            <a:r>
              <a:rPr lang="en-GB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kulturnog</a:t>
            </a:r>
            <a:r>
              <a:rPr lang="en-GB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turizma</a:t>
            </a:r>
            <a:endParaRPr lang="en-GB" sz="36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 </a:t>
            </a:r>
            <a:r>
              <a:rPr lang="en-GB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europske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baštine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GB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Baština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obrazovanje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GB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učenje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</a:t>
            </a:r>
            <a:endParaRPr lang="hr-H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91" y="1332930"/>
            <a:ext cx="5740418" cy="3826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38" y="4941168"/>
            <a:ext cx="287076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Kulturni turizam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536" y="1347181"/>
            <a:ext cx="83529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endParaRPr lang="hr-HR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Jedan od specifičnih oblika turističkog kretanja motiviran kulturnim i umjetničkim resursima, vrijednostima i sadržajima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Primjer: Sinjska alka, posjet Dvoru Veliki Tabor, Muzeju krapinskih neandertalaca…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hr-HR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hr-HR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5" descr="http://illustration.pixmac.com/4/wave-pattern-elegance-softness-pixmac-illustration-4338217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748386"/>
            <a:ext cx="7236296" cy="9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DDC3C26-79A2-461E-BC5A-52A725EC8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38" y="4941168"/>
            <a:ext cx="287076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2AA063-6C0A-4929-B917-C86D2EA8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7C40DAA7-66A0-4EFE-A8B8-646496C620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3063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Problematika</a:t>
            </a:r>
          </a:p>
        </p:txBody>
      </p:sp>
      <p:pic>
        <p:nvPicPr>
          <p:cNvPr id="7" name="Picture 5" descr="http://illustration.pixmac.com/4/wave-pattern-elegance-softness-pixmac-illustration-43382175.jpg">
            <a:extLst>
              <a:ext uri="{FF2B5EF4-FFF2-40B4-BE49-F238E27FC236}">
                <a16:creationId xmlns:a16="http://schemas.microsoft.com/office/drawing/2014/main" xmlns="" id="{5A746D6A-B6E1-47A6-B23D-61F63531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748386"/>
            <a:ext cx="7236296" cy="9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781330B-B391-448B-909F-4A6CFFE2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9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Pozitivno: nudi turizmu dugoročnu konkurentnu prednost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Povećava se potrošnja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posjetitelji</a:t>
            </a:r>
          </a:p>
          <a:p>
            <a:pPr marL="0" indent="0" algn="just">
              <a:buNone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____________________________________________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Nedovoljna suradnja između kulture i turizma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Površno znanje lokalnog stanovništva o vlastitoj baštini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Loše organiziran marketing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hr-HR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hr-HR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hr-HR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C34E35-B4E2-4B57-A8FE-42E5D34D6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58" y="5124790"/>
            <a:ext cx="2619242" cy="17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Održivi razvoj</a:t>
            </a:r>
          </a:p>
        </p:txBody>
      </p:sp>
      <p:pic>
        <p:nvPicPr>
          <p:cNvPr id="13" name="Picture 5" descr="http://illustration.pixmac.com/4/wave-pattern-elegance-softness-pixmac-illustration-4338217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748386"/>
            <a:ext cx="7236296" cy="9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2369" y="1544721"/>
            <a:ext cx="63118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Proizlazi iz općeg razvoja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Održivi razvoj je promjena strukture globalne proizvodnje i potrošnje koji ne remete ekosustave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Turizam i održivi razvoj – međusobno uvjetovani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FDFE2E-B917-410A-BF26-720E57032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38" y="4941168"/>
            <a:ext cx="287076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2020.godina</a:t>
            </a:r>
          </a:p>
        </p:txBody>
      </p:sp>
      <p:pic>
        <p:nvPicPr>
          <p:cNvPr id="15" name="Picture 5" descr="http://illustration.pixmac.com/4/wave-pattern-elegance-softness-pixmac-illustration-4338217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748386"/>
            <a:ext cx="7236296" cy="9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DA8E06-CE46-4AFB-BA5C-237DE801B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38" y="4941168"/>
            <a:ext cx="2870762" cy="19168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07002BB-3E49-430D-A69F-5BCB946A9B46}"/>
              </a:ext>
            </a:extLst>
          </p:cNvPr>
          <p:cNvSpPr/>
          <p:nvPr/>
        </p:nvSpPr>
        <p:spPr>
          <a:xfrm>
            <a:off x="611560" y="1268761"/>
            <a:ext cx="813690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razviti kulturni turizam</a:t>
            </a:r>
            <a:r>
              <a:rPr lang="hr-H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GB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potreban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razvoja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uključenost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lokalne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zajednice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želja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razvojem</a:t>
            </a:r>
            <a:endParaRPr lang="en-GB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48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79717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Opća pučka škola Šenkovec</a:t>
            </a:r>
          </a:p>
        </p:txBody>
      </p:sp>
      <p:pic>
        <p:nvPicPr>
          <p:cNvPr id="13" name="Picture 5" descr="http://illustration.pixmac.com/4/wave-pattern-elegance-softness-pixmac-illustration-4338217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748386"/>
            <a:ext cx="7236296" cy="9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560" y="1268760"/>
            <a:ext cx="56886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Potencijal DA ili 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r-HR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F829DC-C8C7-42F0-B82F-A25BCCF15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38" y="4941168"/>
            <a:ext cx="2870762" cy="1916832"/>
          </a:xfrm>
          <a:prstGeom prst="rect">
            <a:avLst/>
          </a:prstGeom>
        </p:spPr>
      </p:pic>
      <p:pic>
        <p:nvPicPr>
          <p:cNvPr id="1028" name="Picture 4" descr="https://scontent-vie1-1.xx.fbcdn.net/v/t1.0-9/61138999_2018891628239487_8813164473532547072_n.jpg?_nc_cat=104&amp;_nc_sid=19026a&amp;_nc_ohc=hIaE-BQBMBAAX-cfPZW&amp;_nc_ht=scontent-vie1-1.xx&amp;oh=9a7993b1a4f07737b7c5d86fc9ceca2a&amp;oe=5F8745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536503" cy="330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-vie1-1.xx.fbcdn.net/v/t1.0-9/89850838_2597332020395442_8110997987049603072_n.jpg?_nc_cat=101&amp;_nc_sid=8bfeb9&amp;_nc_ohc=NG8V7L8ysAAAX-rZwZf&amp;_nc_ht=scontent-vie1-1.xx&amp;oh=c3dd75d59d1fb662756138026c116bd7&amp;oe=5F8AB9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68" y="1177202"/>
            <a:ext cx="4219832" cy="316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7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1560" y="1259272"/>
            <a:ext cx="3132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r-HR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hr-HR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hr-HR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1740" r="5674" b="2729"/>
          <a:stretch/>
        </p:blipFill>
        <p:spPr>
          <a:xfrm>
            <a:off x="-22854" y="1404156"/>
            <a:ext cx="4522845" cy="3503402"/>
          </a:xfrm>
          <a:prstGeom prst="rect">
            <a:avLst/>
          </a:prstGeom>
        </p:spPr>
      </p:pic>
      <p:pic>
        <p:nvPicPr>
          <p:cNvPr id="9" name="Picture 5" descr="http://illustration.pixmac.com/4/wave-pattern-elegance-softness-pixmac-illustration-43382175.jpg">
            <a:extLst>
              <a:ext uri="{FF2B5EF4-FFF2-40B4-BE49-F238E27FC236}">
                <a16:creationId xmlns:a16="http://schemas.microsoft.com/office/drawing/2014/main" xmlns="" id="{61CDCE6E-84E6-4365-A144-F5BAE907D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748386"/>
            <a:ext cx="7236296" cy="9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899443-F4BE-4EFB-9F3D-DD777A1C5D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38" y="4941168"/>
            <a:ext cx="2870762" cy="1916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260646"/>
            <a:ext cx="63112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</a:t>
            </a:r>
            <a:r>
              <a:rPr lang="en-GB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kinč</a:t>
            </a:r>
            <a:r>
              <a:rPr lang="en-GB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posvitak</a:t>
            </a:r>
            <a:endParaRPr lang="hr-HR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04156"/>
            <a:ext cx="4499992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content-vie1-1.xx.fbcdn.net/v/t1.0-9/14963256_988069271321733_2300436794951627670_n.jpg?_nc_cat=103&amp;_nc_sid=19026a&amp;_nc_ohc=wtCSacm0DeAAX8qqMEc&amp;_nc_ht=scontent-vie1-1.xx&amp;oh=e8f8681f9716febda0109a6d936c5481&amp;oe=5F88325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6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content-vie1-1.xx.fbcdn.net/v/t1.0-9/551990_140941126034556_1012891036_n.jpg?_nc_cat=107&amp;_nc_sid=cdbe9c&amp;_nc_ohc=9ZLfYTIKY28AX9cnMnS&amp;_nc_ht=scontent-vie1-1.xx&amp;oh=ff5896f0744a26411f278789bc61956e&amp;oe=5F8A6D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6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0-9/81985887_2444478349014144_8866850551120265216_n.jpg?_nc_cat=105&amp;_nc_sid=cdbe9c&amp;_nc_ohc=Yb9AX4kXHXkAX93DvJF&amp;_nc_ht=scontent-vie1-1.xx&amp;oh=ba42f88edf86aaea5d26c97b35899055&amp;oe=5F875F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50" y="0"/>
            <a:ext cx="9235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2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vie1-1.xx.fbcdn.net/v/t1.0-9/78831819_2409372385858074_5825416477464854528_n.jpg?_nc_cat=102&amp;_nc_sid=8bfeb9&amp;_nc_ohc=qrEdqPzQNckAX9sMXJR&amp;_nc_oc=AQmTImNLJV1n-WZO8DCvZR2uP01F5GDwV6eBeOB6SXoV6vE0JkKFKu4H0BaahKtMT4A&amp;_nc_ht=scontent-vie1-1.xx&amp;oh=61aa4f0c0713050ad682089c05034a91&amp;oe=5F872C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v/t1.0-9/549565_212035545591780_1497221772_n.jpg?_nc_cat=106&amp;_nc_sid=cdbe9c&amp;_nc_ohc=fXFbpLi4XfQAX_ZVvp0&amp;_nc_ht=scontent-vie1-1.xx&amp;oh=1f60eac7e804c7cec538d630ea31e54d&amp;oe=5F876A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7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v/t1.0-9/94147758_2685127501615893_4219373938855116800_n.jpg?_nc_cat=104&amp;_nc_sid=8bfeb9&amp;_nc_ohc=6t_ltZtZqHYAX89UwOQ&amp;_nc_ht=scontent-vie1-1.xx&amp;oh=b7f7a336e5e6097b0377d32d2d4ebc16&amp;oe=5F91AD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7436" cy="40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21088"/>
            <a:ext cx="5328592" cy="2571750"/>
          </a:xfrm>
          <a:prstGeom prst="rect">
            <a:avLst/>
          </a:prstGeom>
        </p:spPr>
      </p:pic>
      <p:pic>
        <p:nvPicPr>
          <p:cNvPr id="3" name="Picture 2" descr="https://scontent-vie1-1.xx.fbcdn.net/v/l/t1.0-9/42607791_1667464586715528_8919117623052992512_o.jpg?_nc_cat=102&amp;_nc_sid=8bfeb9&amp;_nc_ohc=Omy0YNd55_4AX91gbll&amp;_nc_ht=scontent-vie1-1.xx&amp;oh=11193602d2050f461b1a10a57cd2c0b1&amp;oe=5F92888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 b="21712"/>
          <a:stretch/>
        </p:blipFill>
        <p:spPr bwMode="auto">
          <a:xfrm>
            <a:off x="0" y="0"/>
            <a:ext cx="4438062" cy="40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5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9" y="3645023"/>
            <a:ext cx="4769570" cy="3179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74" t="25160" r="8274" b="-6710"/>
          <a:stretch/>
        </p:blipFill>
        <p:spPr>
          <a:xfrm>
            <a:off x="5668212" y="3645023"/>
            <a:ext cx="3219822" cy="3370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19513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Manifestacije:Kosci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kosiju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Ocvarkijada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Noć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muzeja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Večer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kajkavaca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ikavaca</a:t>
            </a:r>
            <a:endParaRPr lang="hr-H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scontent-vie1-1.xx.fbcdn.net/v/t31.0-8/18738334_1348046645279818_5177928022596257783_o.jpg?_nc_cat=103&amp;_nc_sid=cdbe9c&amp;_nc_ohc=BA252qPrDIcAX_WDFgt&amp;_nc_ht=scontent-vie1-1.xx&amp;oh=a1677b01ac4aea2760aa60b21e2e6d53&amp;oe=5F8D9B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06" y="1293192"/>
            <a:ext cx="6862789" cy="217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8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ttps://scontent-vie1-1.xx.fbcdn.net/v/t1.0-9/57595558_1967980696663914_8364031200699875328_o.jpg?_nc_cat=107&amp;_nc_sid=730e14&amp;_nc_ohc=7HlhKfXKcW8AX8adl8F&amp;_nc_ht=scontent-vie1-1.xx&amp;oh=22e57f6e6ac1c973a9fe6d89be96e91b&amp;oe=5F8A8F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44"/>
            <a:ext cx="9144000" cy="686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content-vie1-1.xx.fbcdn.net/v/t1.0-9/65445203_2082638485198134_3458322033404805120_n.jpg?_nc_cat=108&amp;_nc_sid=cdbe9c&amp;_nc_ohc=LvnT29YfzZcAX9JJdrE&amp;_nc_ht=scontent-vie1-1.xx&amp;oh=3e5c5b73da4d0d5b48edface6329848a&amp;oe=5F888E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0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vie1-1.xx.fbcdn.net/v/t1.0-9/57548422_1968000003328650_3729583908598054912_o.jpg?_nc_cat=111&amp;_nc_sid=730e14&amp;_nc_ohc=POQCCCwOjzEAX-aVp9B&amp;_nc_ht=scontent-vie1-1.xx&amp;oh=9d1d5b90777b52df78b6c354496a7ee9&amp;oe=5F8C87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2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content-vie1-1.xx.fbcdn.net/v/t1.0-9/53521598_1890262127769105_2222124201010003968_o.jpg?_nc_cat=104&amp;_nc_sid=19026a&amp;_nc_ohc=ApcFWXN2qUMAX8hitot&amp;_nc_ht=scontent-vie1-1.xx&amp;oh=eaf3b97ca88bc2ac3342846452a951dd&amp;oe=5F895C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3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-vie1-1.xx.fbcdn.net/v/t1.0-9/89786424_2585815978213713_4415271236926439424_o.jpg?_nc_cat=103&amp;_nc_sid=cdbe9c&amp;_nc_ohc=-LtLpO7JhdYAX_xMmxd&amp;_nc_ht=scontent-vie1-1.xx&amp;oh=c52ad8169221c37596f60b65ba4476a8&amp;oe=5F8F63D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" y="0"/>
            <a:ext cx="4584250" cy="365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content-vie1-1.xx.fbcdn.net/v/t1.0-9/89436429_2585804524881525_7014581759383699456_n.jpg?_nc_cat=106&amp;_nc_sid=cdbe9c&amp;_nc_ohc=2iVBdZqM1iYAX-pAkn0&amp;_nc_ht=scontent-vie1-1.xx&amp;oh=237d32ee358bf60f71e0ec9850407244&amp;oe=5F8C55C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0" b="19158"/>
          <a:stretch/>
        </p:blipFill>
        <p:spPr bwMode="auto">
          <a:xfrm>
            <a:off x="4586451" y="3608046"/>
            <a:ext cx="4557549" cy="325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content-vie1-1.xx.fbcdn.net/v/t1.0-9/89133349_2585802818215029_109868536196759552_n.jpg?_nc_cat=109&amp;_nc_sid=cdbe9c&amp;_nc_ohc=wd1N-BwkHYIAX8VXYn3&amp;_nc_ht=scontent-vie1-1.xx&amp;oh=ae73a1dfceddc0531b4ab4f713a703fe&amp;oe=5F8F703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1" r="19151" b="7076"/>
          <a:stretch/>
        </p:blipFill>
        <p:spPr bwMode="auto">
          <a:xfrm>
            <a:off x="-2557" y="3608046"/>
            <a:ext cx="4589008" cy="320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content-vie1-1.xx.fbcdn.net/v/t1.0-9/89469267_2583656088429702_3218749406173986816_o.jpg?_nc_cat=106&amp;_nc_sid=19026a&amp;_nc_ohc=4X4HFBcTQA8AX_z_PeZ&amp;_nc_ht=scontent-vie1-1.xx&amp;oh=8709bb526ea4a748c63d69b51da8e8f0&amp;oe=5F8E6DA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50" y="-4728"/>
            <a:ext cx="4557549" cy="36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68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vie1-1.xx.fbcdn.net/v/t1.0-9/80890577_2444466025682043_1439961302939205632_n.jpg?_nc_cat=103&amp;_nc_sid=cdbe9c&amp;_nc_ohc=bd-fqAwJ6dgAX-4_rnf&amp;_nc_ht=scontent-vie1-1.xx&amp;oh=74a8738466a6f80ae857ac84203d6b98&amp;oe=5F93732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099"/>
            <a:ext cx="9144000" cy="68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0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vie1-1.xx.fbcdn.net/v/t1.0-9/89722106_2597332107062100_1625578145815986176_n.jpg?_nc_cat=111&amp;_nc_sid=8bfeb9&amp;_nc_ohc=FKVh4atrv20AX-0OrgA&amp;_nc_ht=scontent-vie1-1.xx&amp;oh=cc5278caadaa0a5fd4daa31078f2896e&amp;oe=5F8E35F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 r="14109"/>
          <a:stretch/>
        </p:blipFill>
        <p:spPr bwMode="auto">
          <a:xfrm>
            <a:off x="0" y="-36966"/>
            <a:ext cx="4139952" cy="68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-vie1-1.xx.fbcdn.net/v/t31.0-8/16403116_1060826757379317_7181791809384423124_o.jpg?_nc_cat=111&amp;_nc_sid=730e14&amp;_nc_ohc=E-avmnQLJqgAX_1cDCS&amp;_nc_ht=scontent-vie1-1.xx&amp;oh=0c589f6f88c2ea5cdd2f7a6f24484d3c&amp;oe=5F8F470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" r="20077"/>
          <a:stretch/>
        </p:blipFill>
        <p:spPr bwMode="auto">
          <a:xfrm>
            <a:off x="4139952" y="-36966"/>
            <a:ext cx="5008612" cy="33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31805"/>
            <a:ext cx="4072508" cy="355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5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v/t31.0-8/27173993_1394806437314679_1587439168152992085_o.jpg?_nc_cat=101&amp;_nc_sid=8bfeb9&amp;_nc_ohc=MIGP_HIQZ4gAX_-htra&amp;_nc_ht=scontent-vie1-1.xx&amp;oh=7135fd6a9cbad3a3b8c6e52b86504698&amp;oe=5F959FB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0-9/421723_121179514677384_1210262164_n.jpg?_nc_cat=110&amp;_nc_sid=cdbe9c&amp;_nc_ohc=yiD66nrkIfkAX-L3Kkj&amp;_nc_ht=scontent-vie1-1.xx&amp;oh=9a07ace4002ad4bb0ec0ea1bcd4e65ae&amp;oe=5F8998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04"/>
            <a:ext cx="9396536" cy="688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0-9/62536272_1291501311016262_7616283154017419264_o.jpg?_nc_cat=108&amp;_nc_sid=730e14&amp;_nc_ohc=cpXXvyKrLlwAX_b43TW&amp;_nc_ht=scontent-vie1-1.xx&amp;oh=48723042d767abd6043790a8e81fb9f0&amp;oe=5F9845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44"/>
            <a:ext cx="9144000" cy="686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195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90" y="352979"/>
            <a:ext cx="8643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Rječnik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kajkavske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donjosutlanske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ikavice</a:t>
            </a:r>
            <a:endParaRPr lang="hr-H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scontent-vie1-1.xx.fbcdn.net/v/t1.0-9/117068035_2955368947925079_1491217063919669563_n.jpg?_nc_cat=109&amp;_nc_sid=19026a&amp;_nc_ohc=EPOAjliTvLQAX_MfAJg&amp;_nc_ht=scontent-vie1-1.xx&amp;oh=1c1fc1bf80d1fee9cc1799d07c270303&amp;oe=5F8CA5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7" y="1287418"/>
            <a:ext cx="7564465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94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0-9/11407169_686299784832018_1459317988067568916_n.jpg?_nc_cat=103&amp;_nc_sid=cdbe9c&amp;_nc_ohc=ZsI2HebqPOAAX8iAF6p&amp;_nc_ht=scontent-vie1-1.xx&amp;oh=df602e83b136e4545ab4184958e15e7a&amp;oe=5F92B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6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-vie1-1.xx.fbcdn.net/v/t1.0-9/13319792_862711650524163_2413977150079597573_n.jpg?_nc_cat=109&amp;_nc_sid=730e14&amp;_nc_ohc=s5fEsxWAh3wAX-GsqWs&amp;_nc_ht=scontent-vie1-1.xx&amp;oh=964c529055a5c6ece14fabb28f304d46&amp;oe=5F8F9F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1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v/t1.0-9/1609893_686292724832724_1607556504996271869_n.jpg?_nc_cat=105&amp;_nc_sid=cdbe9c&amp;_nc_ohc=L_g6NteQEtYAX82AXKA&amp;_nc_ht=scontent-vie1-1.xx&amp;oh=b72ec8ff0573b09caa0a8db2a8953c2c&amp;oe=5F909F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3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vie1-1.xx.fbcdn.net/v/t1.0-9/11401511_686290214832975_7971636971351056047_n.jpg?_nc_cat=109&amp;_nc_sid=cdbe9c&amp;_nc_ohc=bIN1QL0UheEAX_ZwLNO&amp;_nc_ht=scontent-vie1-1.xx&amp;oh=435d1fcc8cb745040a16bcfab3fb1321&amp;oe=5F92AA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56895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3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0-9/11401478_686297884832208_6702431675692530174_n.jpg?_nc_cat=110&amp;_nc_sid=cdbe9c&amp;_nc_ohc=u1KarC2h8ZMAX8ePAH7&amp;_nc_ht=scontent-vie1-1.xx&amp;oh=d9903be6298f3ff77e424c1396e15924&amp;oe=5F9119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6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90" y="35297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Izdavačka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djelatnost</a:t>
            </a:r>
            <a:endParaRPr lang="hr-H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Picture 4" descr="https://scontent-vie1-1.xx.fbcdn.net/v/t1.0-9/60333986_2005702232891760_4696643087177351168_n.jpg?_nc_cat=105&amp;_nc_sid=8bfeb9&amp;_nc_ohc=B8mAsRn5KmsAX9n__d1&amp;_nc_oc=AQkS4ZnZvaeeoqw7UN6YLDPlSxy-mRXT4L8tgvjfIoGl0ZL7KwcJeSdg95hq38Z2Ow0&amp;_nc_ht=scontent-vie1-1.xx&amp;oh=e814ae09ad3cf9d82d29f348eda97d8b&amp;oe=5F87D57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0"/>
          <a:stretch/>
        </p:blipFill>
        <p:spPr bwMode="auto">
          <a:xfrm>
            <a:off x="32590" y="1433737"/>
            <a:ext cx="6848475" cy="54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-vie1-1.xx.fbcdn.net/v/t1.0-9/12313596_763558280439501_9115257416987891319_n.jpg?_nc_cat=110&amp;_nc_sid=174925&amp;_nc_ohc=_tjE6tiaK14AX9Fk2vu&amp;_nc_ht=scontent-vie1-1.xx&amp;oh=50c5f21e28e7f01455f2597673a5ed88&amp;oe=5F940DA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r="4280" b="14048"/>
          <a:stretch/>
        </p:blipFill>
        <p:spPr bwMode="auto">
          <a:xfrm>
            <a:off x="6835559" y="4654254"/>
            <a:ext cx="2308441" cy="220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6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v/t1.0-9/60343062_2006736789454971_8042415017259171840_n.jpg?_nc_cat=107&amp;_nc_sid=8bfeb9&amp;_nc_ohc=naA4pdxTQ98AX_szAs2&amp;_nc_ht=scontent-vie1-1.xx&amp;oh=8864d35b22f08d92a0cd9ad62feef113&amp;oe=5F8D48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vie1-1.xx.fbcdn.net/v/t1.0-9/81647911_2444467589015220_6902577520634232832_n.jpg?_nc_cat=109&amp;_nc_sid=cdbe9c&amp;_nc_ohc=uwKIlbu0TDMAX84u6f1&amp;_nc_ht=scontent-vie1-1.xx&amp;oh=46794deeb94393505bdab30b96739a25&amp;oe=5F90A7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02"/>
            <a:ext cx="9179294" cy="686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1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vie1-1.xx.fbcdn.net/v/t1.0-9/425938_121179158010753_1711137670_n.jpg?_nc_cat=106&amp;_nc_sid=cdbe9c&amp;_nc_ohc=PEu0jhll6soAX8SOXNg&amp;_nc_ht=scontent-vie1-1.xx&amp;oh=3a57fba29e5718387a3c33b7f3d3bc2f&amp;oe=5F89027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6" b="13125"/>
          <a:stretch/>
        </p:blipFill>
        <p:spPr bwMode="auto">
          <a:xfrm>
            <a:off x="1277888" y="-5680"/>
            <a:ext cx="6588224" cy="312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-vie1-1.xx.fbcdn.net/v/t1.0-9/197779_326836220778378_218228252_n.jpg?_nc_cat=111&amp;_nc_sid=cdbe9c&amp;_nc_ohc=IqGDXK9YoiMAX-iDzB4&amp;_nc_ht=scontent-vie1-1.xx&amp;oh=6f1bd106a15537486a02dba188d8c0a1&amp;oe=5F88C12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523"/>
            <a:ext cx="4572000" cy="375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vie1-1.xx.fbcdn.net/v/t1.0-9/575580_326837047444962_930181577_n.jpg?_nc_cat=111&amp;_nc_sid=cdbe9c&amp;_nc_ohc=j6blLrrCFssAX-ehvSQ&amp;_nc_ht=scontent-vie1-1.xx&amp;oh=a2a35e8711066a825ebde35cdc23286f&amp;oe=5F86FE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14523"/>
            <a:ext cx="4586084" cy="37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1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vie1-1.xx.fbcdn.net/v/t1.0-9/10440643_584148848380446_602002649978136168_n.jpg?_nc_cat=110&amp;_nc_sid=cdbe9c&amp;_nc_ohc=a0VMkYNFKUwAX_cl9h4&amp;_nc_ht=scontent-vie1-1.xx&amp;oh=e11727df072858f9058aec0c213ed519&amp;oe=5F92C4B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9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1298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90" y="352979"/>
            <a:ext cx="92199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Izložbe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mutice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Večer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korizmene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tradicije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Lokalne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zajednice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čuvari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baštine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Korana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Sutla-rijeke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istoga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sliva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r-H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s://scontent-vie1-1.xx.fbcdn.net/v/t31.0-8/11071094_790263734435622_4258228884586017219_o.jpg?_nc_cat=104&amp;_nc_sid=cdbe9c&amp;_nc_ohc=4oXG7DfqargAX-v7EdF&amp;_nc_ht=scontent-vie1-1.xx&amp;oh=53665428c70fe7792678ef5c74dfd86a&amp;oe=5F92913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3"/>
          <a:stretch/>
        </p:blipFill>
        <p:spPr bwMode="auto">
          <a:xfrm>
            <a:off x="32590" y="1315004"/>
            <a:ext cx="9040458" cy="535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90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-vie1-1.xx.fbcdn.net/v/t1.0-9/57486689_1957778731017444_5122786211823353856_n.jpg?_nc_cat=101&amp;_nc_sid=730e14&amp;_nc_ohc=IYnVA382iKsAX_UxZP5&amp;_nc_ht=scontent-vie1-1.xx&amp;oh=f55d3caa90a7f609323395174b4a33e9&amp;oe=5F8FDA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1296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2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udrugaivanaperkovca.hr/wp-content/uploads/2016/11/14358860_941327489329245_2134324370953229141_n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b="11111"/>
          <a:stretch/>
        </p:blipFill>
        <p:spPr bwMode="auto">
          <a:xfrm>
            <a:off x="1836012" y="116632"/>
            <a:ext cx="5220369" cy="316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udrugaivanaperkovca.hr/wp-content/uploads/2016/11/14370145_941327545995906_2996348539001839736_n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29264" r="1836" b="-8927"/>
          <a:stretch/>
        </p:blipFill>
        <p:spPr bwMode="auto">
          <a:xfrm>
            <a:off x="1403648" y="3501008"/>
            <a:ext cx="6085098" cy="36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39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45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90" y="35297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Likovna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kolonija</a:t>
            </a:r>
            <a:endParaRPr lang="hr-H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s://scontent-vie1-1.xx.fbcdn.net/v/t1.0-9/72435850_2272982436163737_5911138359631151104_o.jpg?_nc_cat=104&amp;_nc_sid=8bfeb9&amp;_nc_ohc=Qn-yqQEEihMAX88h0Kg&amp;_nc_ht=scontent-vie1-1.xx&amp;oh=8196f318655adf36aa1a69b28e4aef2a&amp;oe=5F870B9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" t="-240" r="836" b="16427"/>
          <a:stretch/>
        </p:blipFill>
        <p:spPr bwMode="auto">
          <a:xfrm>
            <a:off x="1763688" y="4409372"/>
            <a:ext cx="6120680" cy="223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8" y="1174129"/>
            <a:ext cx="7722603" cy="32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ontent-vie1-1.xx.fbcdn.net/v/t1.0-9/70013355_2206805479448100_8075564743080804352_o.jpg?_nc_cat=101&amp;_nc_sid=730e14&amp;_nc_ohc=nWVLp9_r7uMAX9mrwl-&amp;_nc_ht=scontent-vie1-1.xx&amp;oh=62387d456e81ccb3d0861915034a6f51&amp;oe=5F8796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6"/>
            <a:ext cx="9144000" cy="68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71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vie1-1.xx.fbcdn.net/v/t1.0-9/80075296_2444476679014311_6065371653137760256_n.jpg?_nc_cat=103&amp;_nc_sid=cdbe9c&amp;_nc_ohc=ArfRWrVUiMYAX-TDt2E&amp;_nc_ht=scontent-vie1-1.xx&amp;oh=9d5acf973286f97bcc741dfca8114a48&amp;oe=5F8C81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380" cy="68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5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195133"/>
            <a:ext cx="9612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Ekološko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kreativno-edukativne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radionice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radionice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salvetne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tehnike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izrade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krpenih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igračaka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mirisnih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sapuna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skrsne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radionice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radionice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izrade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anđela</a:t>
            </a:r>
            <a:endParaRPr lang="hr-H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s://scontent-vie1-1.xx.fbcdn.net/v/t1.0-9/65392334_2082639871864662_1449139008100630528_n.jpg?_nc_cat=108&amp;_nc_sid=cdbe9c&amp;_nc_ohc=1myYC-ZV9Y0AX-D4yDu&amp;_nc_oc=AQkibt_CitEsH-tNGi0xtE9HbZk4qySUdNFRwzRAs09f3lrxLQXBUyKInTUqiPmg7H4&amp;_nc_ht=scontent-vie1-1.xx&amp;oh=987eab2f36969f2a1c76f8e92809037e&amp;oe=5F8AE4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91670"/>
            <a:ext cx="7560840" cy="523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4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scontent-vie1-1.xx.fbcdn.net/v/t1.0-9/57485395_1957761424352508_8713472664775163904_o.jpg?_nc_cat=105&amp;_nc_sid=730e14&amp;_nc_ohc=9uRnafINWwkAX_zpHxj&amp;_nc_oc=AQnmIlVXf_Z9FitRfoU1t4QNiWwaSxmpcrY4bAzZZ0GArqWIaLu1rsniNEk0PTpDhWc&amp;_nc_ht=scontent-vie1-1.xx&amp;oh=6b32fbc633441373accfa1da735051df&amp;oe=5F8C2DA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6" b="11851"/>
          <a:stretch/>
        </p:blipFill>
        <p:spPr bwMode="auto">
          <a:xfrm>
            <a:off x="0" y="-17512"/>
            <a:ext cx="91440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content-vie1-1.xx.fbcdn.net/v/t1.0-9/51165096_1829689237159728_8727935894129999872_n.jpg?_nc_cat=111&amp;_nc_sid=730e14&amp;_nc_ohc=V9XfrdUBXmsAX_xv6ZJ&amp;_nc_ht=scontent-vie1-1.xx&amp;oh=f1fbb57c43be74d9e9c67395975da21a&amp;oe=5F8EB12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 b="6551"/>
          <a:stretch/>
        </p:blipFill>
        <p:spPr bwMode="auto">
          <a:xfrm>
            <a:off x="0" y="3566458"/>
            <a:ext cx="91440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5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72600"/>
            <a:ext cx="7969447" cy="5308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491479"/>
            <a:ext cx="9059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B.A.Krčelić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Zagrebački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kanonik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utemeljitelj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NSB-a</a:t>
            </a:r>
            <a:endParaRPr lang="hr-H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16813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scontent-vie1-1.xx.fbcdn.net/v/t31.0-8/23467350_1319381714857152_3817380716231324922_o.jpg?_nc_cat=107&amp;_nc_sid=730e14&amp;_nc_ohc=dwygzEAo11IAX9GV7h-&amp;_nc_ht=scontent-vie1-1.xx&amp;oh=1f3b505705eb6e66dda93c58fbb1bf1f&amp;oe=5F8EDB2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9774" r="-3660" b="31586"/>
          <a:stretch/>
        </p:blipFill>
        <p:spPr bwMode="auto">
          <a:xfrm>
            <a:off x="539552" y="4268178"/>
            <a:ext cx="39959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content-vie1-1.xx.fbcdn.net/v/t31.0-8/12622346_790272437768085_1515425688112735943_o.jpg?_nc_cat=103&amp;_nc_sid=cdbe9c&amp;_nc_ohc=bgMlTkxYlCYAX9TMhtC&amp;_nc_ht=scontent-vie1-1.xx&amp;oh=9dfa90a5e0672a54dc732740f2835d26&amp;oe=5F901C4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3"/>
          <a:stretch/>
        </p:blipFill>
        <p:spPr bwMode="auto">
          <a:xfrm>
            <a:off x="539552" y="0"/>
            <a:ext cx="80648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content-vie1-1.xx.fbcdn.net/v/t1.0-9/283221_246090965519571_94361710_n.jpg?_nc_cat=106&amp;_nc_sid=cdbe9c&amp;_nc_ohc=ZjVt0fwt0WcAX_enfGO&amp;_nc_ht=scontent-vie1-1.xx&amp;oh=873704c89729065d6846e8435b8bc3f0&amp;oe=5F90244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4268178"/>
            <a:ext cx="4047054" cy="25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90" y="352979"/>
            <a:ext cx="9111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Sajmovi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Štruklijada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obrtnički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sajam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Žena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Sajam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tradicijskih</a:t>
            </a:r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rukotvorina-Lepoglava</a:t>
            </a:r>
            <a:endParaRPr lang="hr-H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s://scontent-vie1-1.xx.fbcdn.net/v/t1.0-9/72852395_2284979491630698_5938772333832437760_o.jpg?_nc_cat=100&amp;_nc_sid=19026a&amp;_nc_ohc=AiAqdG5Ek-cAX8qjDmj&amp;_nc_ht=scontent-vie1-1.xx&amp;oh=0f261751e976af6efa4e848ee3638927&amp;oe=5F8718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5004"/>
            <a:ext cx="7704856" cy="542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9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vie1-1.xx.fbcdn.net/v/t1.0-9/46523_241665409295460_2128276311_n.jpg?_nc_cat=106&amp;_nc_sid=cdbe9c&amp;_nc_ohc=o_0q74yx-RUAX_QrO_6&amp;_nc_oc=AQmRSsVdJjz2Yjd6pGFhSHznXWzFlS-JET_yWkowPsxBvW6iVTPO2Q5dsx2x8q1cppo&amp;_nc_ht=scontent-vie1-1.xx&amp;oh=5b4e79c71ecfe17bc8e591653bb503ac&amp;oe=5F9073C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428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-vie1-1.xx.fbcdn.net/v/t1.0-9/408590_226245474170787_201518665_n.jpg?_nc_cat=102&amp;_nc_sid=cdbe9c&amp;_nc_ohc=O-99-S2pvNwAX_v6jI3&amp;_nc_ht=scontent-vie1-1.xx&amp;oh=edff9462d6c199f3df4863aaf9c0373a&amp;oe=5F9082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0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236654"/>
            <a:ext cx="90039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Koncerti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stručna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predavanja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Staroj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školi</a:t>
            </a:r>
            <a:endParaRPr lang="en-GB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Putovanja</a:t>
            </a:r>
            <a:r>
              <a:rPr lang="en-GB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članova</a:t>
            </a:r>
            <a:endParaRPr lang="hr-H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s://scontent-vie1-1.xx.fbcdn.net/v/t1.0-9/61655539_2027409074054409_2825720822977527808_o.jpg?_nc_cat=111&amp;_nc_sid=730e14&amp;_nc_ohc=M5hgkXkE-REAX-aRiwd&amp;_nc_ht=scontent-vie1-1.xx&amp;oh=88eb0cb789d447db19e2c05c3f1a723e&amp;oe=5F88F4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" y="1157158"/>
            <a:ext cx="9144000" cy="624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73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vie1-1.xx.fbcdn.net/v/t1.0-9/10471482_503132676482064_7357665899087874679_n.jpg?_nc_cat=111&amp;_nc_sid=cdbe9c&amp;_nc_ohc=ffEB4mgtxq0AX_r-jcf&amp;_nc_ht=scontent-vie1-1.xx&amp;oh=25ddc551f08110253e2da5e221b2a6cc&amp;oe=5F926C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34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content-vie1-1.xx.fbcdn.net/v/t31.0-8/23668747_1323358224459501_1409677101233162517_o.jpg?_nc_cat=100&amp;_nc_sid=730e14&amp;_nc_ohc=ixcicQpNYEoAX-caztn&amp;_nc_ht=scontent-vie1-1.xx&amp;oh=971eb2d0882c705e72491b517360b3d9&amp;oe=5F8E2A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4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0-9/10649739_1680599662165320_6129161655335147914_n.jpg?_nc_cat=111&amp;_nc_sid=cdbe9c&amp;_nc_ohc=kqYWPX8MgiIAX_dEK_2&amp;_nc_ht=scontent-vie1-1.xx&amp;oh=2370c215f0e5c48a9afcfa475a664289&amp;oe=5F906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90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vie1-1.xx.fbcdn.net/v/t1.0-9/1450238_408436152618384_1373916464_n.jpg?_nc_cat=104&amp;_nc_sid=cdbe9c&amp;_nc_ohc=vGcJghlJK9oAX9pvfEG&amp;_nc_ht=scontent-vie1-1.xx&amp;oh=956731dc8e1f0bd396b3c444b32ae8c6&amp;oe=5F9167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59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54" y="3357414"/>
            <a:ext cx="5040660" cy="3500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3837892" cy="5761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55" y="0"/>
            <a:ext cx="5056346" cy="33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8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90" y="3529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Glavni</a:t>
            </a:r>
            <a:r>
              <a:rPr lang="en-GB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pokretač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GB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ljudi</a:t>
            </a:r>
            <a:r>
              <a:rPr lang="en-GB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r-HR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Picture 4" descr="https://scontent-vie1-1.xx.fbcdn.net/v/t1.0-9/10801620_581629128632418_6195946771401537566_n.jpg?_nc_cat=105&amp;_nc_sid=cdbe9c&amp;_nc_ohc=v0ziRkbkoikAX-PJ-WN&amp;_nc_ht=scontent-vie1-1.xx&amp;oh=6997c3f6b2cdb5689542620aef36e7cd&amp;oe=5F930E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2668"/>
            <a:ext cx="7416823" cy="539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1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C07AE-DC15-4F1E-9A88-C7097DB7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http://illustration.pixmac.com/4/wave-pattern-elegance-softness-pixmac-illustration-43382175.jpg">
            <a:extLst>
              <a:ext uri="{FF2B5EF4-FFF2-40B4-BE49-F238E27FC236}">
                <a16:creationId xmlns:a16="http://schemas.microsoft.com/office/drawing/2014/main" xmlns="" id="{E634A99E-0EA0-4F20-A81B-6BD2EB8B6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7" y="5880973"/>
            <a:ext cx="7236296" cy="9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92A2D2-62DE-4685-AEEB-DB759E87912C}"/>
              </a:ext>
            </a:extLst>
          </p:cNvPr>
          <p:cNvSpPr/>
          <p:nvPr/>
        </p:nvSpPr>
        <p:spPr>
          <a:xfrm>
            <a:off x="611560" y="1268760"/>
            <a:ext cx="83529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HVALA!</a:t>
            </a:r>
          </a:p>
          <a:p>
            <a:r>
              <a:rPr lang="hr-H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Izvor</a:t>
            </a: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Kulturni turizam:Hrvatska iskustva;Demonja</a:t>
            </a:r>
          </a:p>
          <a:p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Elementi održivosti u turizmu;Klarić</a:t>
            </a:r>
          </a:p>
          <a:p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Kulturna baština u funkciji turizma, Acta turistica 2008.,Gredički</a:t>
            </a:r>
          </a:p>
          <a:p>
            <a:r>
              <a:rPr lang="hr-HR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Čavlek</a:t>
            </a:r>
            <a:endParaRPr lang="en-GB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Fotografije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zapisi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Udruge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Ivana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Perkovca</a:t>
            </a:r>
            <a:endParaRPr lang="en-GB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www.udrugaivanaperkovca.hr</a:t>
            </a:r>
          </a:p>
          <a:p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Mladen</a:t>
            </a:r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5F1C63-E237-463A-B8D3-8D271E74E3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416783"/>
            <a:ext cx="2189769" cy="14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52979"/>
            <a:ext cx="9036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Narodna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knjižnica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B.A.Krčelić</a:t>
            </a:r>
            <a:r>
              <a:rPr lang="en-GB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osnivanju</a:t>
            </a:r>
            <a:endParaRPr lang="hr-H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315004"/>
            <a:ext cx="8352928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3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9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95133"/>
            <a:ext cx="9144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7" y="312071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Specifični oblici turizma</a:t>
            </a:r>
          </a:p>
        </p:txBody>
      </p:sp>
      <p:pic>
        <p:nvPicPr>
          <p:cNvPr id="7" name="Picture 5" descr="http://illustration.pixmac.com/4/wave-pattern-elegance-softness-pixmac-illustration-4338217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748386"/>
            <a:ext cx="7236296" cy="9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7543" y="1556792"/>
            <a:ext cx="806489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Obilježeni su specifičnim turističkim motivom koji posjetitelje privlači u točno određene destinacije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Orijentirani na manje segmente turističke potražnje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hr-H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Vjerski, pustolovni, lovni, ribolovni, kulturni…</a:t>
            </a:r>
          </a:p>
          <a:p>
            <a:pPr algn="just"/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hr-HR" sz="1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hr-H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853318-AB13-4A73-8B64-6302819264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38" y="4941168"/>
            <a:ext cx="287076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292</Words>
  <Application>Microsoft Office PowerPoint</Application>
  <PresentationFormat>On-screen Show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Problematika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Andrija</dc:creator>
  <cp:lastModifiedBy>Sanja</cp:lastModifiedBy>
  <cp:revision>340</cp:revision>
  <cp:lastPrinted>2016-02-12T14:21:01Z</cp:lastPrinted>
  <dcterms:created xsi:type="dcterms:W3CDTF">2012-05-17T09:47:56Z</dcterms:created>
  <dcterms:modified xsi:type="dcterms:W3CDTF">2020-09-29T08:40:07Z</dcterms:modified>
</cp:coreProperties>
</file>